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handoutMasterIdLst>
    <p:handoutMasterId r:id="rId15"/>
  </p:handoutMasterIdLst>
  <p:sldIdLst>
    <p:sldId id="256" r:id="rId2"/>
    <p:sldId id="263" r:id="rId3"/>
    <p:sldId id="336" r:id="rId4"/>
    <p:sldId id="339" r:id="rId5"/>
    <p:sldId id="343" r:id="rId6"/>
    <p:sldId id="344" r:id="rId7"/>
    <p:sldId id="346" r:id="rId8"/>
    <p:sldId id="345" r:id="rId9"/>
    <p:sldId id="347" r:id="rId10"/>
    <p:sldId id="341" r:id="rId11"/>
    <p:sldId id="340" r:id="rId12"/>
    <p:sldId id="291" r:id="rId13"/>
  </p:sldIdLst>
  <p:sldSz cx="9144000" cy="5143500" type="screen16x9"/>
  <p:notesSz cx="6858000" cy="9144000"/>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476B98"/>
    <a:srgbClr val="8FB0C2"/>
    <a:srgbClr val="5F5E5E"/>
    <a:srgbClr val="E1BF4F"/>
    <a:srgbClr val="C5D9E4"/>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94570"/>
  </p:normalViewPr>
  <p:slideViewPr>
    <p:cSldViewPr snapToGrid="0" snapToObjects="1">
      <p:cViewPr varScale="1">
        <p:scale>
          <a:sx n="131" d="100"/>
          <a:sy n="131" d="100"/>
        </p:scale>
        <p:origin x="176" y="392"/>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C9126-91B4-9349-AB53-92A937C820E3}" type="datetimeFigureOut">
              <a:rPr lang="en-US" smtClean="0"/>
              <a:t>11/30/21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124-436D-394E-A7EC-B637D995F67B}" type="datetimeFigureOut">
              <a:rPr lang="en-US" smtClean="0"/>
              <a:t>11/30/21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a:p>
        </p:txBody>
      </p:sp>
    </p:spTree>
    <p:extLst>
      <p:ext uri="{BB962C8B-B14F-4D97-AF65-F5344CB8AC3E}">
        <p14:creationId xmlns:p14="http://schemas.microsoft.com/office/powerpoint/2010/main" val="11985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FEE54-8CBD-734F-95F3-810624B78272}" type="slidenum">
              <a:rPr lang="en-US" smtClean="0"/>
              <a:t>11</a:t>
            </a:fld>
            <a:endParaRPr lang="en-US"/>
          </a:p>
        </p:txBody>
      </p:sp>
    </p:spTree>
    <p:extLst>
      <p:ext uri="{BB962C8B-B14F-4D97-AF65-F5344CB8AC3E}">
        <p14:creationId xmlns:p14="http://schemas.microsoft.com/office/powerpoint/2010/main" val="503163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
        <p:nvSpPr>
          <p:cNvPr id="11" name="TextBox 10"/>
          <p:cNvSpPr txBox="1"/>
          <p:nvPr userDrawn="1"/>
        </p:nvSpPr>
        <p:spPr>
          <a:xfrm>
            <a:off x="7125392"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cs typeface="Arial" panose="020B0604020202020204" pitchFamily="34" charset="0"/>
              </a:rPr>
              <a:t>@gardencourtlaw</a:t>
            </a:r>
            <a:endParaRPr lang="en-GB" sz="12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4022" y="3849438"/>
            <a:ext cx="425827" cy="614871"/>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81971" y="3894855"/>
            <a:ext cx="771933" cy="532706"/>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14500" y="4746908"/>
            <a:ext cx="224284" cy="182468"/>
          </a:xfrm>
          <a:prstGeom prst="rect">
            <a:avLst/>
          </a:prstGeom>
        </p:spPr>
      </p:pic>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7358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1185" y="373508"/>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Arial" panose="020B0604020202020204" pitchFamily="34"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endParaRPr lang="en-US" dirty="0"/>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7267494" y="4676613"/>
            <a:ext cx="1726651" cy="276999"/>
          </a:xfrm>
          <a:prstGeom prst="rect">
            <a:avLst/>
          </a:prstGeom>
          <a:noFill/>
        </p:spPr>
        <p:txBody>
          <a:bodyPr wrap="square" rtlCol="0">
            <a:spAutoFit/>
          </a:bodyPr>
          <a:lstStyle/>
          <a:p>
            <a:r>
              <a:rPr lang="fi-FI" sz="1200" dirty="0">
                <a:solidFill>
                  <a:srgbClr val="1E416C"/>
                </a:solidFill>
                <a:latin typeface="Georgia" panose="02040502050405020303" pitchFamily="18" charset="0"/>
                <a:ea typeface="Adria Slab" panose="00000500000000000000" pitchFamily="50" charset="0"/>
              </a:rPr>
              <a:t>@gardencourtlaw</a:t>
            </a:r>
            <a:endParaRPr lang="en-GB" sz="1200" dirty="0">
              <a:solidFill>
                <a:srgbClr val="1E416C"/>
              </a:solidFill>
              <a:latin typeface="Georgia" panose="02040502050405020303" pitchFamily="18" charset="0"/>
              <a:ea typeface="Adria Slab" panose="00000500000000000000" pitchFamily="50" charset="0"/>
            </a:endParaRPr>
          </a:p>
        </p:txBody>
      </p:sp>
      <p:sp>
        <p:nvSpPr>
          <p:cNvPr id="4" name="TextBox 3"/>
          <p:cNvSpPr txBox="1"/>
          <p:nvPr userDrawn="1"/>
        </p:nvSpPr>
        <p:spPr>
          <a:xfrm>
            <a:off x="1402492" y="1507524"/>
            <a:ext cx="5053913" cy="2335427"/>
          </a:xfrm>
          <a:prstGeom prst="rect">
            <a:avLst/>
          </a:prstGeom>
          <a:noFill/>
        </p:spPr>
        <p:txBody>
          <a:bodyPr wrap="square" rtlCol="0">
            <a:spAutoFit/>
          </a:bodyPr>
          <a:lstStyle/>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58" y="4703505"/>
            <a:ext cx="1662468" cy="22321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3210" y="4738766"/>
            <a:ext cx="224284" cy="182468"/>
          </a:xfrm>
          <a:prstGeom prst="rect">
            <a:avLst/>
          </a:prstGeom>
        </p:spPr>
      </p:pic>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Georgia" panose="02040502050405020303" pitchFamily="18"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a:t>
            </a:r>
            <a:r>
              <a:rPr lang="fi-FI" dirty="0" err="1"/>
              <a:t>info@gclaw.co.uk</a:t>
            </a:r>
            <a:r>
              <a:rPr lang="fi-FI" dirty="0"/>
              <a:t>         @</a:t>
            </a:r>
            <a:r>
              <a:rPr lang="fi-FI" dirty="0" err="1"/>
              <a:t>gardencourtlaw</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1731/modern-slavery-statutory-guidance-_ew_-non-statutory-guidance-_sni_v2.5-final.pdf" TargetMode="External"/><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6C4BB5-ADFD-174D-B592-558431F97614}"/>
              </a:ext>
            </a:extLst>
          </p:cNvPr>
          <p:cNvSpPr>
            <a:spLocks noGrp="1"/>
          </p:cNvSpPr>
          <p:nvPr>
            <p:ph type="body" sz="quarter" idx="10"/>
          </p:nvPr>
        </p:nvSpPr>
        <p:spPr>
          <a:xfrm>
            <a:off x="548933" y="373508"/>
            <a:ext cx="5228921" cy="300038"/>
          </a:xfrm>
        </p:spPr>
        <p:txBody>
          <a:bodyPr/>
          <a:lstStyle/>
          <a:p>
            <a:r>
              <a:rPr lang="en-US" dirty="0"/>
              <a:t>Different attitudes towards delay? </a:t>
            </a:r>
          </a:p>
        </p:txBody>
      </p:sp>
      <p:sp>
        <p:nvSpPr>
          <p:cNvPr id="4" name="TextBox 3">
            <a:extLst>
              <a:ext uri="{FF2B5EF4-FFF2-40B4-BE49-F238E27FC236}">
                <a16:creationId xmlns:a16="http://schemas.microsoft.com/office/drawing/2014/main" id="{98939B71-6333-764D-9A5F-3533BAFC87B3}"/>
              </a:ext>
            </a:extLst>
          </p:cNvPr>
          <p:cNvSpPr txBox="1"/>
          <p:nvPr/>
        </p:nvSpPr>
        <p:spPr>
          <a:xfrm>
            <a:off x="483325" y="830708"/>
            <a:ext cx="7946572" cy="2616101"/>
          </a:xfrm>
          <a:prstGeom prst="rect">
            <a:avLst/>
          </a:prstGeom>
          <a:noFill/>
        </p:spPr>
        <p:txBody>
          <a:bodyPr wrap="square">
            <a:spAutoFit/>
          </a:bodyPr>
          <a:lstStyle/>
          <a:p>
            <a:pPr algn="just">
              <a:lnSpc>
                <a:spcPct val="150000"/>
              </a:lnSpc>
            </a:pPr>
            <a:r>
              <a:rPr lang="en-GB" b="1" i="1" dirty="0">
                <a:solidFill>
                  <a:schemeClr val="tx2"/>
                </a:solidFill>
                <a:effectLst/>
                <a:latin typeface="Georgia" panose="02040502050405020303" pitchFamily="18" charset="0"/>
              </a:rPr>
              <a:t>“</a:t>
            </a:r>
            <a:r>
              <a:rPr lang="en-GB" sz="1100" b="1" i="1" dirty="0">
                <a:solidFill>
                  <a:schemeClr val="tx2"/>
                </a:solidFill>
                <a:effectLst/>
                <a:latin typeface="Georgia" panose="02040502050405020303" pitchFamily="18" charset="0"/>
              </a:rPr>
              <a:t>98. […] Delays are a function of the very substantial growth in the NRM’s caseload and the Home Office’s tardiness in responding. But in my judgment, it cannot be said that substantial delay is inherent in the arrangements. There is nothing to which my attention has been drawn, for example, which suggests there is some design fault in the system or some flaw in the arrangements which make delay inevitable. […] It may well be that the Home Office failed in its management of the NRM to reach the highest standards of administration; it may well be that it would now be possible to devise a better system but neither of those facts means their conduct of the NRM to date has been lawful”.</a:t>
            </a:r>
          </a:p>
          <a:p>
            <a:pPr algn="l"/>
            <a:endParaRPr lang="en-GB" sz="1100" i="1" dirty="0">
              <a:solidFill>
                <a:schemeClr val="tx2"/>
              </a:solidFill>
              <a:latin typeface="Georgia" panose="02040502050405020303" pitchFamily="18" charset="0"/>
            </a:endParaRPr>
          </a:p>
          <a:p>
            <a:pPr algn="l"/>
            <a:r>
              <a:rPr lang="en-GB" sz="1100" b="0" i="1" dirty="0">
                <a:solidFill>
                  <a:schemeClr val="tx2"/>
                </a:solidFill>
                <a:effectLst/>
                <a:latin typeface="Georgia" panose="02040502050405020303" pitchFamily="18" charset="0"/>
              </a:rPr>
              <a:t>Garnham J in  O &amp; H in 2019 </a:t>
            </a:r>
            <a:endParaRPr lang="en-GB" sz="1100" b="0" i="0" dirty="0">
              <a:solidFill>
                <a:schemeClr val="tx2"/>
              </a:solidFill>
              <a:effectLst/>
              <a:latin typeface="Georgia" panose="02040502050405020303" pitchFamily="18" charset="0"/>
            </a:endParaRPr>
          </a:p>
          <a:p>
            <a:br>
              <a:rPr lang="en-GB" sz="1100" dirty="0">
                <a:latin typeface="Georgia" panose="02040502050405020303" pitchFamily="18" charset="0"/>
              </a:rPr>
            </a:br>
            <a:endParaRPr lang="en-US" sz="1100" dirty="0">
              <a:latin typeface="Georgia" panose="02040502050405020303" pitchFamily="18" charset="0"/>
            </a:endParaRPr>
          </a:p>
        </p:txBody>
      </p:sp>
      <p:sp>
        <p:nvSpPr>
          <p:cNvPr id="6" name="TextBox 5">
            <a:extLst>
              <a:ext uri="{FF2B5EF4-FFF2-40B4-BE49-F238E27FC236}">
                <a16:creationId xmlns:a16="http://schemas.microsoft.com/office/drawing/2014/main" id="{331D246D-0F47-FA4A-99CE-16D5CFA24580}"/>
              </a:ext>
            </a:extLst>
          </p:cNvPr>
          <p:cNvSpPr txBox="1"/>
          <p:nvPr/>
        </p:nvSpPr>
        <p:spPr>
          <a:xfrm>
            <a:off x="0" y="3235638"/>
            <a:ext cx="8321040" cy="1077154"/>
          </a:xfrm>
          <a:prstGeom prst="rect">
            <a:avLst/>
          </a:prstGeom>
          <a:noFill/>
        </p:spPr>
        <p:txBody>
          <a:bodyPr wrap="square">
            <a:spAutoFit/>
          </a:bodyPr>
          <a:lstStyle/>
          <a:p>
            <a:pPr marL="457200" algn="just">
              <a:lnSpc>
                <a:spcPct val="150000"/>
              </a:lnSpc>
            </a:pPr>
            <a:r>
              <a:rPr lang="en-GB" sz="1100" b="1" i="1" dirty="0">
                <a:solidFill>
                  <a:schemeClr val="tx2"/>
                </a:solidFill>
                <a:effectLst/>
                <a:latin typeface="Georgia" panose="02040502050405020303" pitchFamily="18" charset="0"/>
                <a:ea typeface="Times New Roman" panose="02020603050405020304" pitchFamily="18" charset="0"/>
                <a:cs typeface="Calibri" panose="020F0502020204030204" pitchFamily="34" charset="0"/>
              </a:rPr>
              <a:t>31...Even allowing for management and resource difficulties any reasonable estimation of the likely timescales for decisions on reasonable grounds, conclusive grounds and discretionary leave would have led to the conclusion that they would have been completed with plenty of time to spare within a year..”</a:t>
            </a:r>
          </a:p>
          <a:p>
            <a:pPr marL="457200" algn="just">
              <a:lnSpc>
                <a:spcPct val="150000"/>
              </a:lnSpc>
            </a:pPr>
            <a:r>
              <a:rPr lang="en-GB" sz="1100" i="1" dirty="0">
                <a:solidFill>
                  <a:schemeClr val="tx2"/>
                </a:solidFill>
                <a:effectLst/>
                <a:latin typeface="Georgia" panose="02040502050405020303" pitchFamily="18" charset="0"/>
                <a:ea typeface="Times New Roman" panose="02020603050405020304" pitchFamily="18" charset="0"/>
                <a:cs typeface="Calibri" panose="020F0502020204030204" pitchFamily="34" charset="0"/>
              </a:rPr>
              <a:t>Mostyn J in EOG in 2020</a:t>
            </a:r>
            <a:r>
              <a:rPr lang="en-GB" sz="1100" b="1" i="1" dirty="0">
                <a:solidFill>
                  <a:schemeClr val="tx2"/>
                </a:solidFill>
                <a:effectLst/>
                <a:latin typeface="Georgia" panose="02040502050405020303" pitchFamily="18" charset="0"/>
                <a:ea typeface="Times New Roman" panose="02020603050405020304" pitchFamily="18" charset="0"/>
                <a:cs typeface="Calibri" panose="020F0502020204030204" pitchFamily="34" charset="0"/>
              </a:rPr>
              <a:t> </a:t>
            </a:r>
            <a:endParaRPr lang="en-GB" sz="1100" i="1" dirty="0">
              <a:solidFill>
                <a:schemeClr val="tx2"/>
              </a:solidFill>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31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062407-2252-A444-B539-00DE24C992F6}"/>
              </a:ext>
            </a:extLst>
          </p:cNvPr>
          <p:cNvSpPr>
            <a:spLocks noGrp="1"/>
          </p:cNvSpPr>
          <p:nvPr>
            <p:ph type="body" sz="quarter" idx="10"/>
          </p:nvPr>
        </p:nvSpPr>
        <p:spPr>
          <a:xfrm>
            <a:off x="601185" y="373508"/>
            <a:ext cx="5564484" cy="300038"/>
          </a:xfrm>
        </p:spPr>
        <p:txBody>
          <a:bodyPr/>
          <a:lstStyle/>
          <a:p>
            <a:r>
              <a:rPr lang="en-US" dirty="0"/>
              <a:t>Using the </a:t>
            </a:r>
            <a:r>
              <a:rPr lang="en-US" dirty="0" err="1"/>
              <a:t>Beddoe</a:t>
            </a:r>
            <a:r>
              <a:rPr lang="en-US" dirty="0"/>
              <a:t> report in casework </a:t>
            </a:r>
          </a:p>
        </p:txBody>
      </p:sp>
      <p:sp>
        <p:nvSpPr>
          <p:cNvPr id="3" name="TextBox 2">
            <a:extLst>
              <a:ext uri="{FF2B5EF4-FFF2-40B4-BE49-F238E27FC236}">
                <a16:creationId xmlns:a16="http://schemas.microsoft.com/office/drawing/2014/main" id="{1E47ADED-A2F4-814F-AF94-552D59398979}"/>
              </a:ext>
            </a:extLst>
          </p:cNvPr>
          <p:cNvSpPr txBox="1"/>
          <p:nvPr/>
        </p:nvSpPr>
        <p:spPr>
          <a:xfrm>
            <a:off x="465907" y="1187352"/>
            <a:ext cx="7711442" cy="3016210"/>
          </a:xfrm>
          <a:prstGeom prst="rect">
            <a:avLst/>
          </a:prstGeom>
          <a:noFill/>
        </p:spPr>
        <p:txBody>
          <a:bodyPr wrap="square">
            <a:spAutoFit/>
          </a:bodyPr>
          <a:lstStyle/>
          <a:p>
            <a:pPr marL="171450" indent="-171450" algn="just">
              <a:buFont typeface="Arial" panose="020B0604020202020204" pitchFamily="34" charset="0"/>
              <a:buChar char="•"/>
            </a:pPr>
            <a:r>
              <a:rPr lang="en-GB" sz="1200" dirty="0">
                <a:solidFill>
                  <a:schemeClr val="tx2"/>
                </a:solidFill>
                <a:latin typeface="Georgia" panose="02040502050405020303" pitchFamily="18" charset="0"/>
              </a:rPr>
              <a:t>Preparing for asylum and human rights appeals – relevant to submissions about case management and timing of the appeal, and </a:t>
            </a:r>
            <a:r>
              <a:rPr lang="en-GB" sz="1200" i="1" u="sng" dirty="0">
                <a:solidFill>
                  <a:schemeClr val="tx2"/>
                </a:solidFill>
                <a:latin typeface="Georgia" panose="02040502050405020303" pitchFamily="18" charset="0"/>
              </a:rPr>
              <a:t>MS (Pakistan) v SSHD</a:t>
            </a:r>
            <a:r>
              <a:rPr lang="en-GB" sz="1200" dirty="0">
                <a:solidFill>
                  <a:schemeClr val="tx2"/>
                </a:solidFill>
                <a:latin typeface="Georgia" panose="02040502050405020303" pitchFamily="18" charset="0"/>
              </a:rPr>
              <a:t> [2020] UKSC 9</a:t>
            </a:r>
          </a:p>
          <a:p>
            <a:pPr algn="just"/>
            <a:endParaRPr lang="en-GB" sz="1200" dirty="0">
              <a:solidFill>
                <a:schemeClr val="tx2"/>
              </a:solidFill>
              <a:latin typeface="Georgia" panose="02040502050405020303" pitchFamily="18" charset="0"/>
            </a:endParaRPr>
          </a:p>
          <a:p>
            <a:pPr marL="171450" indent="-171450" algn="just">
              <a:buFont typeface="Arial" panose="020B0604020202020204" pitchFamily="34" charset="0"/>
              <a:buChar char="•"/>
            </a:pPr>
            <a:r>
              <a:rPr lang="en-GB" sz="1200" dirty="0">
                <a:solidFill>
                  <a:schemeClr val="tx2"/>
                </a:solidFill>
                <a:latin typeface="Georgia" panose="02040502050405020303" pitchFamily="18" charset="0"/>
              </a:rPr>
              <a:t>Assist with identification in the first place - risk factors for UASCs and Young People who may be vulnerable to exploitation </a:t>
            </a:r>
            <a:r>
              <a:rPr lang="en-GB" sz="1200" i="1" dirty="0">
                <a:solidFill>
                  <a:schemeClr val="tx2"/>
                </a:solidFill>
                <a:latin typeface="Georgia" panose="02040502050405020303" pitchFamily="18" charset="0"/>
              </a:rPr>
              <a:t>now</a:t>
            </a:r>
            <a:r>
              <a:rPr lang="en-GB" sz="1200" dirty="0">
                <a:solidFill>
                  <a:schemeClr val="tx2"/>
                </a:solidFill>
                <a:latin typeface="Georgia" panose="02040502050405020303" pitchFamily="18" charset="0"/>
              </a:rPr>
              <a:t> especially post-COVID climate</a:t>
            </a:r>
          </a:p>
          <a:p>
            <a:pPr algn="just"/>
            <a:endParaRPr lang="en-GB" sz="1200" dirty="0">
              <a:solidFill>
                <a:schemeClr val="tx2"/>
              </a:solidFill>
              <a:latin typeface="Georgia" panose="02040502050405020303" pitchFamily="18" charset="0"/>
            </a:endParaRPr>
          </a:p>
          <a:p>
            <a:pPr marL="171450" indent="-171450" algn="just">
              <a:buFont typeface="Arial" panose="020B0604020202020204" pitchFamily="34" charset="0"/>
              <a:buChar char="•"/>
            </a:pPr>
            <a:r>
              <a:rPr lang="en-GB" sz="1200" dirty="0">
                <a:solidFill>
                  <a:schemeClr val="tx2"/>
                </a:solidFill>
                <a:latin typeface="Georgia" panose="02040502050405020303" pitchFamily="18" charset="0"/>
              </a:rPr>
              <a:t>Challenging delays in the NRM process – post RG, pre positive CG and post CG, awaiting Discretionary Leave decision</a:t>
            </a:r>
          </a:p>
          <a:p>
            <a:pPr algn="just"/>
            <a:endParaRPr lang="en-GB" sz="1200" dirty="0">
              <a:solidFill>
                <a:schemeClr val="tx2"/>
              </a:solidFill>
              <a:latin typeface="Georgia" panose="02040502050405020303" pitchFamily="18" charset="0"/>
            </a:endParaRPr>
          </a:p>
          <a:p>
            <a:pPr marL="171450" indent="-171450" algn="just">
              <a:buFont typeface="Arial" panose="020B0604020202020204" pitchFamily="34" charset="0"/>
              <a:buChar char="•"/>
            </a:pPr>
            <a:r>
              <a:rPr lang="en-GB" sz="1200" dirty="0">
                <a:solidFill>
                  <a:schemeClr val="tx2"/>
                </a:solidFill>
                <a:latin typeface="Georgia" panose="02040502050405020303" pitchFamily="18" charset="0"/>
              </a:rPr>
              <a:t>Representations on specific need for protective measures and safeguarding re: exploitation and re-trafficking risks in the UK </a:t>
            </a:r>
          </a:p>
          <a:p>
            <a:pPr algn="just"/>
            <a:endParaRPr lang="en-GB" sz="1200" dirty="0">
              <a:solidFill>
                <a:schemeClr val="tx2"/>
              </a:solidFill>
              <a:latin typeface="Georgia" panose="02040502050405020303" pitchFamily="18" charset="0"/>
            </a:endParaRPr>
          </a:p>
          <a:p>
            <a:pPr marL="171450" indent="-171450" algn="just">
              <a:buFont typeface="Arial" panose="020B0604020202020204" pitchFamily="34" charset="0"/>
              <a:buChar char="•"/>
            </a:pPr>
            <a:r>
              <a:rPr lang="en-GB" sz="1200" dirty="0">
                <a:solidFill>
                  <a:schemeClr val="tx2"/>
                </a:solidFill>
                <a:latin typeface="Georgia" panose="02040502050405020303" pitchFamily="18" charset="0"/>
              </a:rPr>
              <a:t>Practitioners – use a tool to begin sharing information, and monitoring outcomes e.g. decisions; PAPs; SSHD promised timeframes. </a:t>
            </a:r>
          </a:p>
          <a:p>
            <a:pPr marL="171450" indent="-171450">
              <a:buFont typeface="Arial" panose="020B0604020202020204" pitchFamily="34" charset="0"/>
              <a:buChar char="•"/>
            </a:pPr>
            <a:endParaRPr lang="en-GB" sz="1100" dirty="0">
              <a:latin typeface="Georgia" panose="02040502050405020303" pitchFamily="18" charset="0"/>
            </a:endParaRPr>
          </a:p>
          <a:p>
            <a:pPr marL="171450" indent="-171450">
              <a:buFont typeface="Arial" panose="020B0604020202020204" pitchFamily="34" charset="0"/>
              <a:buChar char="•"/>
            </a:pPr>
            <a:endParaRPr lang="en-US" sz="1100" dirty="0">
              <a:latin typeface="Georgia" panose="02040502050405020303" pitchFamily="18" charset="0"/>
            </a:endParaRPr>
          </a:p>
        </p:txBody>
      </p:sp>
    </p:spTree>
    <p:extLst>
      <p:ext uri="{BB962C8B-B14F-4D97-AF65-F5344CB8AC3E}">
        <p14:creationId xmlns:p14="http://schemas.microsoft.com/office/powerpoint/2010/main" val="182290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p:txBody>
          <a:bodyPr/>
          <a:lstStyle/>
          <a:p>
            <a:pPr lvl="0"/>
            <a:r>
              <a:rPr lang="fi-FI" dirty="0"/>
              <a:t>020 7993 7600       </a:t>
            </a:r>
            <a:r>
              <a:rPr lang="fi-FI" dirty="0" err="1"/>
              <a:t>info@gclaw.co.uk</a:t>
            </a:r>
            <a:r>
              <a:rPr lang="fi-FI" dirty="0"/>
              <a:t>      @</a:t>
            </a:r>
            <a:r>
              <a:rPr lang="fi-FI" dirty="0" err="1"/>
              <a:t>gardencourtlaw</a:t>
            </a:r>
            <a:endParaRPr lang="en-US" dirty="0"/>
          </a:p>
          <a:p>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16036" y="842934"/>
            <a:ext cx="7096125" cy="987137"/>
          </a:xfrm>
        </p:spPr>
        <p:txBody>
          <a:bodyPr/>
          <a:lstStyle/>
          <a:p>
            <a:r>
              <a:rPr lang="en-US" dirty="0"/>
              <a:t>Breaking the Chains Project:</a:t>
            </a:r>
          </a:p>
          <a:p>
            <a:r>
              <a:rPr lang="en-US" dirty="0"/>
              <a:t>Delay challenges </a:t>
            </a:r>
          </a:p>
        </p:txBody>
      </p:sp>
      <p:sp>
        <p:nvSpPr>
          <p:cNvPr id="3" name="Text Placeholder 1"/>
          <p:cNvSpPr txBox="1">
            <a:spLocks/>
          </p:cNvSpPr>
          <p:nvPr/>
        </p:nvSpPr>
        <p:spPr>
          <a:xfrm>
            <a:off x="1210428" y="2322181"/>
            <a:ext cx="7096125" cy="161829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sz="2400" dirty="0">
                <a:latin typeface="Georgia" panose="02040502050405020303" pitchFamily="18" charset="0"/>
                <a:cs typeface="Arial" panose="020B0604020202020204" pitchFamily="34" charset="0"/>
              </a:rPr>
              <a:t>Emma Fitzsimons</a:t>
            </a:r>
          </a:p>
          <a:p>
            <a:r>
              <a:rPr lang="en-GB" sz="2400" dirty="0">
                <a:latin typeface="Georgia" panose="02040502050405020303" pitchFamily="18" charset="0"/>
                <a:cs typeface="Arial" panose="020B0604020202020204" pitchFamily="34" charset="0"/>
              </a:rPr>
              <a:t>Garden Court Chambers</a:t>
            </a:r>
          </a:p>
          <a:p>
            <a:endParaRPr lang="en-GB" sz="2400" dirty="0">
              <a:latin typeface="Georgia" panose="02040502050405020303"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FFE60D-3279-F84D-9F31-A1B04FE19528}"/>
              </a:ext>
            </a:extLst>
          </p:cNvPr>
          <p:cNvSpPr>
            <a:spLocks noGrp="1"/>
          </p:cNvSpPr>
          <p:nvPr>
            <p:ph type="body" sz="quarter" idx="10"/>
          </p:nvPr>
        </p:nvSpPr>
        <p:spPr>
          <a:xfrm>
            <a:off x="601185" y="373508"/>
            <a:ext cx="5677695" cy="300038"/>
          </a:xfrm>
        </p:spPr>
        <p:txBody>
          <a:bodyPr/>
          <a:lstStyle/>
          <a:p>
            <a:r>
              <a:rPr lang="en-US" dirty="0"/>
              <a:t>Delay in decision making </a:t>
            </a:r>
          </a:p>
        </p:txBody>
      </p:sp>
      <p:sp>
        <p:nvSpPr>
          <p:cNvPr id="4" name="Rectangle 3">
            <a:extLst>
              <a:ext uri="{FF2B5EF4-FFF2-40B4-BE49-F238E27FC236}">
                <a16:creationId xmlns:a16="http://schemas.microsoft.com/office/drawing/2014/main" id="{50B6DC9A-3964-CC43-A327-7776F9CA148A}"/>
              </a:ext>
            </a:extLst>
          </p:cNvPr>
          <p:cNvSpPr/>
          <p:nvPr/>
        </p:nvSpPr>
        <p:spPr>
          <a:xfrm>
            <a:off x="492704" y="1205721"/>
            <a:ext cx="7702062" cy="3368230"/>
          </a:xfrm>
          <a:prstGeom prst="rect">
            <a:avLst/>
          </a:prstGeom>
        </p:spPr>
        <p:txBody>
          <a:bodyPr wrap="square">
            <a:spAutoFit/>
          </a:bodyPr>
          <a:lstStyle/>
          <a:p>
            <a:pPr marL="285750" indent="-285750" algn="just">
              <a:buFont typeface="Arial" panose="020B0604020202020204" pitchFamily="34" charset="0"/>
              <a:buChar char="•"/>
            </a:pPr>
            <a:r>
              <a:rPr lang="en-GB" dirty="0">
                <a:solidFill>
                  <a:schemeClr val="tx2"/>
                </a:solidFill>
                <a:latin typeface="Georgia" panose="02040502050405020303" pitchFamily="18" charset="0"/>
              </a:rPr>
              <a:t>In 2020, the average number of days to wait for a conclusive trafficking decision was 339, and before the pandemic in 2019 it was 345. In 2018 it was 356 days. (</a:t>
            </a:r>
            <a:r>
              <a:rPr lang="en-GB" dirty="0" err="1">
                <a:solidFill>
                  <a:schemeClr val="tx2"/>
                </a:solidFill>
                <a:latin typeface="Georgia" panose="02040502050405020303" pitchFamily="18" charset="0"/>
              </a:rPr>
              <a:t>Beddoe</a:t>
            </a:r>
            <a:r>
              <a:rPr lang="en-GB" dirty="0">
                <a:solidFill>
                  <a:schemeClr val="tx2"/>
                </a:solidFill>
                <a:latin typeface="Georgia" panose="02040502050405020303" pitchFamily="18" charset="0"/>
              </a:rPr>
              <a:t>, p 9)</a:t>
            </a:r>
          </a:p>
          <a:p>
            <a:pPr algn="just"/>
            <a:endParaRPr lang="en-GB" dirty="0">
              <a:solidFill>
                <a:schemeClr val="tx2"/>
              </a:solidFill>
              <a:latin typeface="Georgia" panose="02040502050405020303" pitchFamily="18" charset="0"/>
            </a:endParaRPr>
          </a:p>
          <a:p>
            <a:pPr marL="285750" indent="-285750" algn="just">
              <a:buFont typeface="Arial" panose="020B0604020202020204" pitchFamily="34" charset="0"/>
              <a:buChar char="•"/>
            </a:pPr>
            <a:r>
              <a:rPr lang="en-GB" dirty="0">
                <a:solidFill>
                  <a:schemeClr val="tx2"/>
                </a:solidFill>
                <a:latin typeface="Georgia" panose="02040502050405020303" pitchFamily="18" charset="0"/>
              </a:rPr>
              <a:t>Research published by the Anti-Trafficking Monitoring Group in 2018 drew attention to a common experience with vulnerable young people awaiting an NRM and Asylum decision. They point out that these two significant Home Office decisions are often delayed together, and then both decisions arrive around the age of 18 or over (</a:t>
            </a:r>
            <a:r>
              <a:rPr lang="en-GB" dirty="0" err="1">
                <a:solidFill>
                  <a:schemeClr val="tx2"/>
                </a:solidFill>
                <a:latin typeface="Georgia" panose="02040502050405020303" pitchFamily="18" charset="0"/>
              </a:rPr>
              <a:t>Beddoe</a:t>
            </a:r>
            <a:r>
              <a:rPr lang="en-GB" dirty="0">
                <a:solidFill>
                  <a:schemeClr val="tx2"/>
                </a:solidFill>
                <a:latin typeface="Georgia" panose="02040502050405020303" pitchFamily="18" charset="0"/>
              </a:rPr>
              <a:t>, p 60) </a:t>
            </a:r>
          </a:p>
          <a:p>
            <a:pPr marL="285750" indent="-285750" algn="just">
              <a:buFont typeface="Arial" panose="020B0604020202020204" pitchFamily="34" charset="0"/>
              <a:buChar char="•"/>
            </a:pPr>
            <a:endParaRPr lang="en-GB" dirty="0">
              <a:solidFill>
                <a:schemeClr val="tx2"/>
              </a:solidFill>
              <a:latin typeface="Georgia" panose="02040502050405020303" pitchFamily="18" charset="0"/>
            </a:endParaRPr>
          </a:p>
          <a:p>
            <a:pPr marL="285750" indent="-285750" algn="just">
              <a:buFont typeface="Arial" panose="020B0604020202020204" pitchFamily="34" charset="0"/>
              <a:buChar char="•"/>
            </a:pPr>
            <a:r>
              <a:rPr lang="en-GB" dirty="0">
                <a:solidFill>
                  <a:schemeClr val="tx2"/>
                </a:solidFill>
                <a:latin typeface="Georgia" panose="02040502050405020303" pitchFamily="18" charset="0"/>
              </a:rPr>
              <a:t>ECPAT UK pointed out that “Huge delays for children seeking asylum have been identified, which adds to their continued sense of being in limbo and lacking stability.” [ECPAT UK 2020, p109] “These delays can be compounded further if the child is waiting for both an asylum determination and an NRM decision.” [ECPAT UK 2020, p3] (</a:t>
            </a:r>
            <a:r>
              <a:rPr lang="en-GB" dirty="0" err="1">
                <a:solidFill>
                  <a:schemeClr val="tx2"/>
                </a:solidFill>
                <a:latin typeface="Georgia" panose="02040502050405020303" pitchFamily="18" charset="0"/>
              </a:rPr>
              <a:t>Beddoe</a:t>
            </a:r>
            <a:r>
              <a:rPr lang="en-GB" dirty="0">
                <a:solidFill>
                  <a:schemeClr val="tx2"/>
                </a:solidFill>
                <a:latin typeface="Georgia" panose="02040502050405020303" pitchFamily="18" charset="0"/>
              </a:rPr>
              <a:t>, p 61)</a:t>
            </a:r>
          </a:p>
          <a:p>
            <a:pPr marL="285750" indent="-285750">
              <a:buFont typeface="Arial" panose="020B0604020202020204" pitchFamily="34" charset="0"/>
              <a:buChar char="•"/>
            </a:pPr>
            <a:endParaRPr lang="en-GB" dirty="0">
              <a:solidFill>
                <a:schemeClr val="tx2"/>
              </a:solidFill>
              <a:latin typeface="Georgia" panose="02040502050405020303" pitchFamily="18" charset="0"/>
            </a:endParaRPr>
          </a:p>
          <a:p>
            <a:pPr lvl="1" algn="just">
              <a:lnSpc>
                <a:spcPct val="115000"/>
              </a:lnSpc>
            </a:pP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a:p>
            <a:pPr algn="just">
              <a:lnSpc>
                <a:spcPct val="115000"/>
              </a:lnSpc>
            </a:pP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3796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904BF-7264-5740-BCFF-57569DF10F48}"/>
              </a:ext>
            </a:extLst>
          </p:cNvPr>
          <p:cNvSpPr>
            <a:spLocks noGrp="1"/>
          </p:cNvSpPr>
          <p:nvPr>
            <p:ph type="body" sz="quarter" idx="10"/>
          </p:nvPr>
        </p:nvSpPr>
        <p:spPr/>
        <p:txBody>
          <a:bodyPr/>
          <a:lstStyle/>
          <a:p>
            <a:r>
              <a:rPr lang="en-US" dirty="0"/>
              <a:t>Asylum and delay</a:t>
            </a:r>
          </a:p>
          <a:p>
            <a:endParaRPr lang="en-US" dirty="0"/>
          </a:p>
        </p:txBody>
      </p:sp>
      <p:sp>
        <p:nvSpPr>
          <p:cNvPr id="3" name="Rectangle 2">
            <a:extLst>
              <a:ext uri="{FF2B5EF4-FFF2-40B4-BE49-F238E27FC236}">
                <a16:creationId xmlns:a16="http://schemas.microsoft.com/office/drawing/2014/main" id="{F33E7012-E3E6-654D-87A6-85622BF9354F}"/>
              </a:ext>
            </a:extLst>
          </p:cNvPr>
          <p:cNvSpPr/>
          <p:nvPr/>
        </p:nvSpPr>
        <p:spPr>
          <a:xfrm>
            <a:off x="475287" y="1057676"/>
            <a:ext cx="7702062" cy="2797304"/>
          </a:xfrm>
          <a:prstGeom prst="rect">
            <a:avLst/>
          </a:prstGeom>
        </p:spPr>
        <p:txBody>
          <a:bodyPr wrap="square">
            <a:spAutoFit/>
          </a:bodyPr>
          <a:lstStyle/>
          <a:p>
            <a:pPr marL="285750" indent="-285750" algn="just">
              <a:lnSpc>
                <a:spcPct val="115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Generic challenge to the delay in UASC cases rejected – no systemic unlawfulness; evidence showed that UASC cases given priority and increasing resources provided to them: </a:t>
            </a:r>
            <a:r>
              <a:rPr lang="en-GB" i="1" u="sng" dirty="0">
                <a:solidFill>
                  <a:schemeClr val="tx2"/>
                </a:solidFill>
                <a:latin typeface="Georgia" panose="02040502050405020303" pitchFamily="18" charset="0"/>
                <a:ea typeface="Times New Roman" panose="02020603050405020304" pitchFamily="18" charset="0"/>
                <a:cs typeface="Calibri" panose="020F0502020204030204" pitchFamily="34" charset="0"/>
              </a:rPr>
              <a:t>R (MK) v SSHD</a:t>
            </a: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 [2019] EWHC 3573 (Admin):</a:t>
            </a:r>
          </a:p>
          <a:p>
            <a:pPr marL="285750" indent="-285750" algn="just">
              <a:lnSpc>
                <a:spcPct val="115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On individual cases - no specific time frame but </a:t>
            </a:r>
          </a:p>
          <a:p>
            <a:pPr marL="628455" lvl="1" indent="-285750" algn="just">
              <a:lnSpc>
                <a:spcPct val="115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Reasonable period of time – all dependant on the circumstances of the individual application	</a:t>
            </a:r>
          </a:p>
          <a:p>
            <a:pPr marL="628455" lvl="1" indent="-285750" algn="just">
              <a:lnSpc>
                <a:spcPct val="115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Section 55 BCIA 2009 duty </a:t>
            </a:r>
          </a:p>
          <a:p>
            <a:pPr marL="628455" lvl="1" indent="-285750" algn="just">
              <a:lnSpc>
                <a:spcPct val="115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Statutory Guidance, ‘Every Child Matters’</a:t>
            </a:r>
          </a:p>
          <a:p>
            <a:pPr marL="628455" lvl="1" indent="-285750" algn="just">
              <a:lnSpc>
                <a:spcPct val="115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Evidence of detriment is key</a:t>
            </a:r>
          </a:p>
          <a:p>
            <a:pPr lvl="1" algn="just">
              <a:lnSpc>
                <a:spcPct val="115000"/>
              </a:lnSpc>
            </a:pP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a:p>
            <a:pPr algn="just">
              <a:lnSpc>
                <a:spcPct val="115000"/>
              </a:lnSpc>
            </a:pP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1247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904BF-7264-5740-BCFF-57569DF10F48}"/>
              </a:ext>
            </a:extLst>
          </p:cNvPr>
          <p:cNvSpPr>
            <a:spLocks noGrp="1"/>
          </p:cNvSpPr>
          <p:nvPr>
            <p:ph type="body" sz="quarter" idx="10"/>
          </p:nvPr>
        </p:nvSpPr>
        <p:spPr/>
        <p:txBody>
          <a:bodyPr/>
          <a:lstStyle/>
          <a:p>
            <a:r>
              <a:rPr lang="en-US" dirty="0"/>
              <a:t>Trafficking and delay</a:t>
            </a:r>
          </a:p>
          <a:p>
            <a:endParaRPr lang="en-US" dirty="0"/>
          </a:p>
        </p:txBody>
      </p:sp>
      <p:sp>
        <p:nvSpPr>
          <p:cNvPr id="3" name="Rectangle 2">
            <a:extLst>
              <a:ext uri="{FF2B5EF4-FFF2-40B4-BE49-F238E27FC236}">
                <a16:creationId xmlns:a16="http://schemas.microsoft.com/office/drawing/2014/main" id="{F33E7012-E3E6-654D-87A6-85622BF9354F}"/>
              </a:ext>
            </a:extLst>
          </p:cNvPr>
          <p:cNvSpPr/>
          <p:nvPr/>
        </p:nvSpPr>
        <p:spPr>
          <a:xfrm>
            <a:off x="475287" y="1057676"/>
            <a:ext cx="7702062" cy="3799117"/>
          </a:xfrm>
          <a:prstGeom prst="rect">
            <a:avLst/>
          </a:prstGeom>
        </p:spPr>
        <p:txBody>
          <a:bodyPr wrap="square">
            <a:spAutoFit/>
          </a:bodyPr>
          <a:lstStyle/>
          <a:p>
            <a:pPr marL="285750" indent="-285750">
              <a:buFont typeface="Arial" panose="020B0604020202020204" pitchFamily="34" charset="0"/>
              <a:buChar char="•"/>
            </a:pPr>
            <a:r>
              <a:rPr lang="en-GB" dirty="0">
                <a:solidFill>
                  <a:schemeClr val="tx2"/>
                </a:solidFill>
                <a:latin typeface="Georgia" panose="02040502050405020303" pitchFamily="18" charset="0"/>
              </a:rPr>
              <a:t>Generic challenge to delay in NRM rejected – </a:t>
            </a:r>
            <a:r>
              <a:rPr lang="en-GB" i="1" u="sng" dirty="0">
                <a:solidFill>
                  <a:schemeClr val="tx2"/>
                </a:solidFill>
                <a:latin typeface="Georgia" panose="02040502050405020303" pitchFamily="18" charset="0"/>
              </a:rPr>
              <a:t>R (O &amp; H) v SSHD</a:t>
            </a:r>
            <a:r>
              <a:rPr lang="en-GB" dirty="0">
                <a:solidFill>
                  <a:schemeClr val="tx2"/>
                </a:solidFill>
                <a:latin typeface="Georgia" panose="02040502050405020303" pitchFamily="18" charset="0"/>
              </a:rPr>
              <a:t> [2019] EWHC 148. </a:t>
            </a:r>
          </a:p>
          <a:p>
            <a:endParaRPr lang="en-GB" dirty="0">
              <a:solidFill>
                <a:schemeClr val="tx2"/>
              </a:solidFill>
              <a:latin typeface="Georgia" panose="02040502050405020303" pitchFamily="18" charset="0"/>
            </a:endParaRPr>
          </a:p>
          <a:p>
            <a:pPr marL="285750" indent="-285750">
              <a:buFont typeface="Arial" panose="020B0604020202020204" pitchFamily="34" charset="0"/>
              <a:buChar char="•"/>
            </a:pPr>
            <a:r>
              <a:rPr lang="en-GB" dirty="0">
                <a:solidFill>
                  <a:schemeClr val="tx2"/>
                </a:solidFill>
                <a:latin typeface="Georgia" panose="02040502050405020303" pitchFamily="18" charset="0"/>
              </a:rPr>
              <a:t>No specific timeframe set down by ECAT or Article 4 ECHR for identification decision</a:t>
            </a:r>
          </a:p>
          <a:p>
            <a:endParaRPr lang="en-GB" dirty="0">
              <a:solidFill>
                <a:schemeClr val="tx2"/>
              </a:solidFill>
              <a:latin typeface="Georgia" panose="02040502050405020303" pitchFamily="18" charset="0"/>
            </a:endParaRPr>
          </a:p>
          <a:p>
            <a:pPr marL="285750" indent="-285750">
              <a:buFont typeface="Arial" panose="020B0604020202020204" pitchFamily="34" charset="0"/>
              <a:buChar char="•"/>
            </a:pPr>
            <a:r>
              <a:rPr lang="en-GB" dirty="0">
                <a:solidFill>
                  <a:schemeClr val="tx2"/>
                </a:solidFill>
                <a:latin typeface="Georgia" panose="02040502050405020303" pitchFamily="18" charset="0"/>
              </a:rPr>
              <a:t>Two stage process – delays are frequently encountered post positive RG; pending asylum appeal; awaiting CG</a:t>
            </a:r>
          </a:p>
          <a:p>
            <a:endParaRPr lang="en-GB" dirty="0">
              <a:solidFill>
                <a:schemeClr val="tx2"/>
              </a:solidFill>
              <a:latin typeface="Georgia" panose="02040502050405020303" pitchFamily="18" charset="0"/>
            </a:endParaRPr>
          </a:p>
          <a:p>
            <a:pPr marL="285750" indent="-285750">
              <a:buFont typeface="Arial" panose="020B0604020202020204" pitchFamily="34" charset="0"/>
              <a:buChar char="•"/>
            </a:pPr>
            <a:r>
              <a:rPr lang="en-GB" dirty="0">
                <a:solidFill>
                  <a:schemeClr val="tx2"/>
                </a:solidFill>
                <a:latin typeface="Georgia" panose="02040502050405020303" pitchFamily="18" charset="0"/>
              </a:rPr>
              <a:t>In </a:t>
            </a:r>
            <a:r>
              <a:rPr lang="en-GB" i="1" u="sng" dirty="0">
                <a:solidFill>
                  <a:schemeClr val="tx2"/>
                </a:solidFill>
                <a:latin typeface="Georgia" panose="02040502050405020303" pitchFamily="18" charset="0"/>
              </a:rPr>
              <a:t>EOG v SSHD</a:t>
            </a:r>
            <a:r>
              <a:rPr lang="en-GB" u="sng" dirty="0">
                <a:solidFill>
                  <a:schemeClr val="tx2"/>
                </a:solidFill>
                <a:latin typeface="Georgia" panose="02040502050405020303" pitchFamily="18" charset="0"/>
              </a:rPr>
              <a:t> </a:t>
            </a:r>
            <a:r>
              <a:rPr lang="en-GB" dirty="0">
                <a:solidFill>
                  <a:schemeClr val="tx2"/>
                </a:solidFill>
                <a:latin typeface="Georgia" panose="02040502050405020303" pitchFamily="18" charset="0"/>
              </a:rPr>
              <a:t>[2020] EWHC 3310 (Admin) (currently on appeal to the Court of Appeal), Mostyn J observed at [10]:  </a:t>
            </a:r>
            <a:r>
              <a:rPr lang="en-GB" i="1" dirty="0">
                <a:solidFill>
                  <a:schemeClr val="tx2"/>
                </a:solidFill>
                <a:latin typeface="Georgia" panose="02040502050405020303" pitchFamily="18" charset="0"/>
              </a:rPr>
              <a:t>“Although it is not stated explicitly, it is </a:t>
            </a:r>
            <a:r>
              <a:rPr lang="en-GB" b="1" i="1" dirty="0">
                <a:solidFill>
                  <a:schemeClr val="tx2"/>
                </a:solidFill>
                <a:latin typeface="Georgia" panose="02040502050405020303" pitchFamily="18" charset="0"/>
              </a:rPr>
              <a:t>obvious that an underlying principle of ECAT and its Explanatory Report is that the preliminary reasonable grounds decision should be taken very quickly</a:t>
            </a:r>
            <a:r>
              <a:rPr lang="en-GB" i="1" dirty="0">
                <a:solidFill>
                  <a:schemeClr val="tx2"/>
                </a:solidFill>
                <a:latin typeface="Georgia" panose="02040502050405020303" pitchFamily="18" charset="0"/>
              </a:rPr>
              <a:t>. This imperative of expedition is reflected in the Main Guidance paras 7.2, 14.48 and 14.57 where it is stated that a reasonable grounds decision should be made within five working days "wherever possible.”” </a:t>
            </a:r>
          </a:p>
          <a:p>
            <a:endParaRPr lang="en-GB" i="1" dirty="0">
              <a:solidFill>
                <a:schemeClr val="tx2"/>
              </a:solidFill>
              <a:latin typeface="Georgia" panose="02040502050405020303" pitchFamily="18" charset="0"/>
            </a:endParaRPr>
          </a:p>
          <a:p>
            <a:pPr marL="285750" indent="-285750" algn="just">
              <a:lnSpc>
                <a:spcPct val="115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Purpose of the identification decision? – Gateway to protection, recovery and support. </a:t>
            </a:r>
          </a:p>
          <a:p>
            <a:pPr algn="just">
              <a:lnSpc>
                <a:spcPct val="115000"/>
              </a:lnSpc>
            </a:pP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6682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B99F6-02EA-1541-9D2E-0BD2E7853907}"/>
              </a:ext>
            </a:extLst>
          </p:cNvPr>
          <p:cNvSpPr>
            <a:spLocks noGrp="1"/>
          </p:cNvSpPr>
          <p:nvPr>
            <p:ph type="body" sz="quarter" idx="10"/>
          </p:nvPr>
        </p:nvSpPr>
        <p:spPr>
          <a:xfrm>
            <a:off x="601185" y="373508"/>
            <a:ext cx="6583386" cy="300038"/>
          </a:xfrm>
        </p:spPr>
        <p:txBody>
          <a:bodyPr/>
          <a:lstStyle/>
          <a:p>
            <a:r>
              <a:rPr lang="en-US" dirty="0"/>
              <a:t>Position under the Modern Slavery Statutory Guidance </a:t>
            </a:r>
          </a:p>
        </p:txBody>
      </p:sp>
      <p:pic>
        <p:nvPicPr>
          <p:cNvPr id="3" name="Picture 2">
            <a:extLst>
              <a:ext uri="{FF2B5EF4-FFF2-40B4-BE49-F238E27FC236}">
                <a16:creationId xmlns:a16="http://schemas.microsoft.com/office/drawing/2014/main" id="{5611EA54-7335-744E-AE99-E4CC33410AD6}"/>
              </a:ext>
            </a:extLst>
          </p:cNvPr>
          <p:cNvPicPr>
            <a:picLocks noChangeAspect="1"/>
          </p:cNvPicPr>
          <p:nvPr/>
        </p:nvPicPr>
        <p:blipFill>
          <a:blip r:embed="rId2"/>
          <a:stretch>
            <a:fillRect/>
          </a:stretch>
        </p:blipFill>
        <p:spPr>
          <a:xfrm>
            <a:off x="601185" y="1369506"/>
            <a:ext cx="3527833" cy="2266224"/>
          </a:xfrm>
          <a:prstGeom prst="rect">
            <a:avLst/>
          </a:prstGeom>
        </p:spPr>
      </p:pic>
      <p:sp>
        <p:nvSpPr>
          <p:cNvPr id="4" name="Rectangle 3">
            <a:extLst>
              <a:ext uri="{FF2B5EF4-FFF2-40B4-BE49-F238E27FC236}">
                <a16:creationId xmlns:a16="http://schemas.microsoft.com/office/drawing/2014/main" id="{F2B80B80-FDF6-DD40-92CB-E2B2FD596506}"/>
              </a:ext>
            </a:extLst>
          </p:cNvPr>
          <p:cNvSpPr/>
          <p:nvPr/>
        </p:nvSpPr>
        <p:spPr>
          <a:xfrm>
            <a:off x="4572000" y="1562364"/>
            <a:ext cx="4140256" cy="1558504"/>
          </a:xfrm>
          <a:prstGeom prst="rect">
            <a:avLst/>
          </a:prstGeom>
        </p:spPr>
        <p:txBody>
          <a:bodyPr wrap="square">
            <a:spAutoFit/>
          </a:bodyPr>
          <a:lstStyle/>
          <a:p>
            <a:pPr algn="just">
              <a:lnSpc>
                <a:spcPct val="115000"/>
              </a:lnSpc>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 </a:t>
            </a: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hlinkClick r:id="rId3"/>
              </a:rPr>
              <a:t>https://assets.publishing.service.gov.uk/government/uploads/system/uploads/attachment_data/file/1031731/modern-slavery-statutory-guidance-_ew_-non-statutory-guidance-_sni_v2.5-final.pdf</a:t>
            </a: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a:p>
            <a:pPr marL="285750" indent="-285750" algn="just">
              <a:lnSpc>
                <a:spcPct val="115000"/>
              </a:lnSpc>
              <a:buFont typeface="Arial" panose="020B0604020202020204" pitchFamily="34" charset="0"/>
              <a:buChar char="•"/>
            </a:pP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0167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33D9E-15D5-BC45-A6F2-6DF70EAF57F5}"/>
              </a:ext>
            </a:extLst>
          </p:cNvPr>
          <p:cNvPicPr>
            <a:picLocks noChangeAspect="1"/>
          </p:cNvPicPr>
          <p:nvPr/>
        </p:nvPicPr>
        <p:blipFill>
          <a:blip r:embed="rId2"/>
          <a:stretch>
            <a:fillRect/>
          </a:stretch>
        </p:blipFill>
        <p:spPr>
          <a:xfrm>
            <a:off x="514350" y="792298"/>
            <a:ext cx="8115300" cy="2844800"/>
          </a:xfrm>
          <a:prstGeom prst="rect">
            <a:avLst/>
          </a:prstGeom>
        </p:spPr>
      </p:pic>
    </p:spTree>
    <p:extLst>
      <p:ext uri="{BB962C8B-B14F-4D97-AF65-F5344CB8AC3E}">
        <p14:creationId xmlns:p14="http://schemas.microsoft.com/office/powerpoint/2010/main" val="300995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0F777-03B8-4646-9AA7-29E829DBA410}"/>
              </a:ext>
            </a:extLst>
          </p:cNvPr>
          <p:cNvPicPr>
            <a:picLocks noChangeAspect="1"/>
          </p:cNvPicPr>
          <p:nvPr/>
        </p:nvPicPr>
        <p:blipFill>
          <a:blip r:embed="rId2"/>
          <a:stretch>
            <a:fillRect/>
          </a:stretch>
        </p:blipFill>
        <p:spPr>
          <a:xfrm>
            <a:off x="450850" y="723900"/>
            <a:ext cx="8242300" cy="3695700"/>
          </a:xfrm>
          <a:prstGeom prst="rect">
            <a:avLst/>
          </a:prstGeom>
        </p:spPr>
      </p:pic>
    </p:spTree>
    <p:extLst>
      <p:ext uri="{BB962C8B-B14F-4D97-AF65-F5344CB8AC3E}">
        <p14:creationId xmlns:p14="http://schemas.microsoft.com/office/powerpoint/2010/main" val="367440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544811-187A-F147-922A-11A4041491AC}"/>
              </a:ext>
            </a:extLst>
          </p:cNvPr>
          <p:cNvSpPr>
            <a:spLocks noGrp="1"/>
          </p:cNvSpPr>
          <p:nvPr>
            <p:ph type="body" sz="quarter" idx="10"/>
          </p:nvPr>
        </p:nvSpPr>
        <p:spPr>
          <a:xfrm>
            <a:off x="575059" y="417556"/>
            <a:ext cx="6060872" cy="300038"/>
          </a:xfrm>
        </p:spPr>
        <p:txBody>
          <a:bodyPr/>
          <a:lstStyle/>
          <a:p>
            <a:r>
              <a:rPr lang="en-US" dirty="0"/>
              <a:t>Problems caused by delay</a:t>
            </a:r>
          </a:p>
        </p:txBody>
      </p:sp>
      <p:sp>
        <p:nvSpPr>
          <p:cNvPr id="3" name="Rectangle 2">
            <a:extLst>
              <a:ext uri="{FF2B5EF4-FFF2-40B4-BE49-F238E27FC236}">
                <a16:creationId xmlns:a16="http://schemas.microsoft.com/office/drawing/2014/main" id="{F73B963D-48C3-2D47-90A1-2DDE62CDBC12}"/>
              </a:ext>
            </a:extLst>
          </p:cNvPr>
          <p:cNvSpPr/>
          <p:nvPr/>
        </p:nvSpPr>
        <p:spPr>
          <a:xfrm>
            <a:off x="483997" y="1057675"/>
            <a:ext cx="7702062" cy="2785378"/>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No identification? = No access to the rights protected by ECAT</a:t>
            </a:r>
          </a:p>
          <a:p>
            <a:pPr marL="285750" indent="-285750">
              <a:lnSpc>
                <a:spcPct val="150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Risks of re-trafficking/exploitation</a:t>
            </a:r>
          </a:p>
          <a:p>
            <a:pPr marL="285750" indent="-285750">
              <a:lnSpc>
                <a:spcPct val="150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Risk of going missing</a:t>
            </a:r>
          </a:p>
          <a:p>
            <a:pPr marL="285750" indent="-285750">
              <a:lnSpc>
                <a:spcPct val="150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Medical and mental health impacts</a:t>
            </a:r>
          </a:p>
          <a:p>
            <a:pPr marL="285750" indent="-285750">
              <a:lnSpc>
                <a:spcPct val="150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Barrier to learning/education and care outcomes</a:t>
            </a:r>
          </a:p>
          <a:p>
            <a:pPr marL="285750" indent="-285750">
              <a:lnSpc>
                <a:spcPct val="150000"/>
              </a:lnSpc>
              <a:buFont typeface="Arial" panose="020B0604020202020204" pitchFamily="34" charset="0"/>
              <a:buChar char="•"/>
            </a:pPr>
            <a:r>
              <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rPr>
              <a:t>Impact on asylum process – comprising the quality of evidence; re-traumatisation; inability to process and access safety; “aging</a:t>
            </a:r>
            <a:r>
              <a:rPr lang="en-GB">
                <a:solidFill>
                  <a:schemeClr val="tx2"/>
                </a:solidFill>
                <a:latin typeface="Georgia" panose="02040502050405020303" pitchFamily="18" charset="0"/>
                <a:ea typeface="Times New Roman" panose="02020603050405020304" pitchFamily="18" charset="0"/>
                <a:cs typeface="Calibri" panose="020F0502020204030204" pitchFamily="34" charset="0"/>
              </a:rPr>
              <a:t>” out. </a:t>
            </a: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a:p>
            <a:endParaRPr lang="en-GB" dirty="0">
              <a:solidFill>
                <a:schemeClr val="tx2"/>
              </a:solidFill>
              <a:latin typeface="Georgia" panose="02040502050405020303"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65027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9575708E778D42A519A88D952A29B2" ma:contentTypeVersion="16" ma:contentTypeDescription="Create a new document." ma:contentTypeScope="" ma:versionID="d0635b8233d7f1f3cf3b6c4662c359a0">
  <xsd:schema xmlns:xsd="http://www.w3.org/2001/XMLSchema" xmlns:xs="http://www.w3.org/2001/XMLSchema" xmlns:p="http://schemas.microsoft.com/office/2006/metadata/properties" xmlns:ns1="http://schemas.microsoft.com/sharepoint/v3" xmlns:ns2="cc1adb94-6f70-49f4-a822-57dbe10d79fb" xmlns:ns3="ba27a185-c258-4b9e-b8f9-2457dc2ff51b" targetNamespace="http://schemas.microsoft.com/office/2006/metadata/properties" ma:root="true" ma:fieldsID="34da66bb6c2d4b89253fe02dd134ff19" ns1:_="" ns2:_="" ns3:_="">
    <xsd:import namespace="http://schemas.microsoft.com/sharepoint/v3"/>
    <xsd:import namespace="cc1adb94-6f70-49f4-a822-57dbe10d79fb"/>
    <xsd:import namespace="ba27a185-c258-4b9e-b8f9-2457dc2ff5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1adb94-6f70-49f4-a822-57dbe10d7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hidden="true" ma:internalName="MediaServiceKeyPoints" ma:readOnly="true">
      <xsd:simpleType>
        <xsd:restriction base="dms:Note"/>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27a185-c258-4b9e-b8f9-2457dc2ff51b"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08B15EC-39E8-4387-8A0C-C98068DFF056}"/>
</file>

<file path=customXml/itemProps2.xml><?xml version="1.0" encoding="utf-8"?>
<ds:datastoreItem xmlns:ds="http://schemas.openxmlformats.org/officeDocument/2006/customXml" ds:itemID="{365FD152-6298-4312-9912-CF7AFCB48859}"/>
</file>

<file path=customXml/itemProps3.xml><?xml version="1.0" encoding="utf-8"?>
<ds:datastoreItem xmlns:ds="http://schemas.openxmlformats.org/officeDocument/2006/customXml" ds:itemID="{AB32282F-0C83-42F4-A6EC-E5F0CE535A46}"/>
</file>

<file path=docProps/app.xml><?xml version="1.0" encoding="utf-8"?>
<Properties xmlns="http://schemas.openxmlformats.org/officeDocument/2006/extended-properties" xmlns:vt="http://schemas.openxmlformats.org/officeDocument/2006/docPropsVTypes">
  <Template>Office Theme</Template>
  <TotalTime>245</TotalTime>
  <Words>902</Words>
  <Application>Microsoft Macintosh PowerPoint</Application>
  <PresentationFormat>On-screen Show (16:9)</PresentationFormat>
  <Paragraphs>58</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Adria Slab</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Emma Fitzsimons</cp:lastModifiedBy>
  <cp:revision>159</cp:revision>
  <cp:lastPrinted>2018-04-16T09:47:25Z</cp:lastPrinted>
  <dcterms:created xsi:type="dcterms:W3CDTF">2018-03-22T16:13:31Z</dcterms:created>
  <dcterms:modified xsi:type="dcterms:W3CDTF">2021-11-30T17:18:35Z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0x010100339575708E778D42A519A88D952A29B2</vt:lpwstr>
  </property>
</Properties>
</file>